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Merriweather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ikas Krishnan Radhakrishn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D203C5-A347-4CAB-AF02-DDFE5B548755}">
  <a:tblStyle styleId="{11D203C5-A347-4CAB-AF02-DDFE5B5487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erriweather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Merriweather-italic.fntdata"/><Relationship Id="rId52" Type="http://schemas.openxmlformats.org/officeDocument/2006/relationships/font" Target="fonts/Merriweather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Merriweather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02T04:18:39.959">
    <p:pos x="6000" y="0"/>
    <p:text>This slide is very similar to the previous one. Consider renaming the slide title and images to make some visible difference.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a46bbdc1_0_2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a46bbdc1_0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2a46bbdc1_0_3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2a46bbdc1_0_3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2a46bbdc1_0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2a46bbdc1_0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a46bbdc1_0_3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a46bbdc1_0_3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a46bbdc1_0_3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2a46bbdc1_0_3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a46bbdc1_0_3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a46bbdc1_0_3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6a675ebe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6a675ebe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6a675ebe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6a675ebe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2a46bbdc1_0_3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2a46bbdc1_0_3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2a46bbdc1_0_3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2a46bbdc1_0_3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a46bbdc1_0_3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2a46bbdc1_0_3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a46bbdc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a46bbdc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2a46bbdc1_0_3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2a46bbdc1_0_3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2a46bbdc1_0_3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2a46bbdc1_0_3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2a46bbdc1_0_3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2a46bbdc1_0_3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2a46bbdc1_0_3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2a46bbdc1_0_3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2a46bbdc1_0_3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2a46bbdc1_0_3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2a46bbdc1_0_3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2a46bbdc1_0_3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2a46bbdc1_0_3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2a46bbdc1_0_3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2a46bbdc1_0_3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2a46bbdc1_0_3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2a46bbdc1_0_4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2a46bbdc1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a46bbdc1_0_4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2a46bbdc1_0_4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a46bbdc1_0_2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a46bbdc1_0_2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2a46bbdc1_0_4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2a46bbdc1_0_4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a46bbdc1_0_4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2a46bbdc1_0_4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2a46bbdc1_0_4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2a46bbdc1_0_4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2a46bbdc1_0_4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2a46bbdc1_0_4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2a46bbdc1_0_4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2a46bbdc1_0_4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749f8779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2749f8779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2a46bbdc1_0_4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2a46bbdc1_0_4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2a46bbdc1_0_4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2a46bbdc1_0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2a46bbdc1_0_4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22a46bbdc1_0_4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2a46bbdc1_0_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2a46bbdc1_0_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a675eb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6a675eb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a675ebe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6a675ebe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749f877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749f87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a46bbdc1_0_2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a46bbdc1_0_2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2a46bbdc1_0_2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2a46bbdc1_0_2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RmJ4E4OwKX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2" Type="http://schemas.openxmlformats.org/officeDocument/2006/relationships/image" Target="../media/image39.png"/><Relationship Id="rId9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ws.amazon.com/ec2/previous-gene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ctrTitle"/>
          </p:nvPr>
        </p:nvSpPr>
        <p:spPr>
          <a:xfrm>
            <a:off x="167000" y="855851"/>
            <a:ext cx="56397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Exploring Information Leakage in Third-Party Compute Clouds</a:t>
            </a:r>
            <a:endParaRPr sz="30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4265296" y="4151475"/>
            <a:ext cx="4192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Presenters: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Deniz Aytemiz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7422"/>
              <a:buNone/>
            </a:pPr>
            <a:r>
              <a:rPr lang="en" sz="2123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Vikas Krishnan Radhakrishnan </a:t>
            </a:r>
            <a:endParaRPr sz="2123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332475" y="3726975"/>
            <a:ext cx="3367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Authors: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Thomas Ristenpart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Eran Tromer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Hovav Shacham</a:t>
            </a:r>
            <a:endParaRPr sz="14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Stefan Savage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p25"/>
          <p:cNvSpPr txBox="1"/>
          <p:nvPr>
            <p:ph type="ctrTitle"/>
          </p:nvPr>
        </p:nvSpPr>
        <p:spPr>
          <a:xfrm>
            <a:off x="103550" y="358825"/>
            <a:ext cx="6843900" cy="7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0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Hey, You, Get Off of My Cloud:</a:t>
            </a:r>
            <a:endParaRPr sz="30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p25"/>
          <p:cNvSpPr txBox="1"/>
          <p:nvPr>
            <p:ph type="ctrTitle"/>
          </p:nvPr>
        </p:nvSpPr>
        <p:spPr>
          <a:xfrm>
            <a:off x="167000" y="2652550"/>
            <a:ext cx="56397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CCS '09: Proceedings of the 16th ACM conference on Computer and communications security</a:t>
            </a:r>
            <a:endParaRPr sz="14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8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2009</a:t>
            </a:r>
            <a:endParaRPr sz="148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25" y="500925"/>
            <a:ext cx="370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Probing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12839" l="24149" r="28720" t="21954"/>
          <a:stretch/>
        </p:blipFill>
        <p:spPr>
          <a:xfrm>
            <a:off x="4314250" y="58504"/>
            <a:ext cx="1072650" cy="8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916" y="308188"/>
            <a:ext cx="931243" cy="3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56025" y="1260375"/>
            <a:ext cx="35412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To estimate the VM placement pattern in the EC2 system</a:t>
            </a: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Used later to determine co-residence of an adversarial VM with a target VM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392600" y="924200"/>
            <a:ext cx="47514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nmap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liveness probe (TCP Connect) to detect EC2 instances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hping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traceroute (iterative TCP SYN with increasing TTLs until no ACK) to determine co-resident VM placement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wget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→ retrieve web pages to establish public webserving target VMs in EC2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3" name="Google Shape;213;p34"/>
          <p:cNvCxnSpPr>
            <a:stCxn id="214" idx="2"/>
            <a:endCxn id="215" idx="0"/>
          </p:cNvCxnSpPr>
          <p:nvPr/>
        </p:nvCxnSpPr>
        <p:spPr>
          <a:xfrm flipH="1" rot="-5400000">
            <a:off x="7194230" y="3394025"/>
            <a:ext cx="349800" cy="1280100"/>
          </a:xfrm>
          <a:prstGeom prst="bentConnector3">
            <a:avLst>
              <a:gd fmla="val 4997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6" name="Google Shape;216;p34"/>
          <p:cNvCxnSpPr>
            <a:stCxn id="217" idx="0"/>
            <a:endCxn id="214" idx="2"/>
          </p:cNvCxnSpPr>
          <p:nvPr/>
        </p:nvCxnSpPr>
        <p:spPr>
          <a:xfrm rot="-5400000">
            <a:off x="5914250" y="3394025"/>
            <a:ext cx="349500" cy="12801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4" name="Google Shape;214;p34"/>
          <p:cNvSpPr txBox="1"/>
          <p:nvPr/>
        </p:nvSpPr>
        <p:spPr>
          <a:xfrm>
            <a:off x="6227030" y="3361775"/>
            <a:ext cx="1004100" cy="4974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4430300" y="4208825"/>
            <a:ext cx="2037300" cy="7779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External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Originates outside EC2 via external IP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6990625" y="4208825"/>
            <a:ext cx="2037300" cy="777900"/>
          </a:xfrm>
          <a:prstGeom prst="rect">
            <a:avLst/>
          </a:prstGeom>
          <a:noFill/>
          <a:ln cap="flat" cmpd="sng" w="1905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Internal Probes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Originates within EC2 via internal IP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71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25" y="466401"/>
            <a:ext cx="37065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Cartography: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437750" y="136350"/>
            <a:ext cx="41664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Conducted:</a:t>
            </a:r>
            <a:endParaRPr b="1" sz="4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/16,/17,/18,/19 IPv4 prefixes associated with EC2</a:t>
            </a:r>
            <a:endParaRPr sz="46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Enumerating public EC2-based web servers using external probes &amp; </a:t>
            </a:r>
            <a:r>
              <a:rPr lang="en" sz="5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lang="en" sz="5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ranslating responsive public IPs to internal IPs</a:t>
            </a:r>
            <a:endParaRPr sz="5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13741" l="4924" r="0" t="0"/>
          <a:stretch/>
        </p:blipFill>
        <p:spPr>
          <a:xfrm>
            <a:off x="254375" y="2639253"/>
            <a:ext cx="3821200" cy="21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150865" y="4714658"/>
            <a:ext cx="38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https://troypoint.com/internal-external-ip-address/</a:t>
            </a:r>
            <a:endParaRPr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25" y="1624725"/>
            <a:ext cx="4763676" cy="30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150875" y="1400750"/>
            <a:ext cx="3496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erriweather"/>
              <a:buAutoNum type="arabicPeriod"/>
            </a:pPr>
            <a:r>
              <a:rPr lang="en" sz="2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Surveying public servers on EC2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25" y="500925"/>
            <a:ext cx="37065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Cloud Cartography:Mapping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Instance Placement parameters</a:t>
            </a:r>
            <a:endParaRPr sz="2500"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A: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20 instances for each, 300 in total.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" y="2664596"/>
            <a:ext cx="4321001" cy="202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4">
            <a:alphaModFix/>
          </a:blip>
          <a:srcRect b="0" l="0" r="49899" t="0"/>
          <a:stretch/>
        </p:blipFill>
        <p:spPr>
          <a:xfrm>
            <a:off x="4959725" y="1456749"/>
            <a:ext cx="3706501" cy="36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 txBox="1"/>
          <p:nvPr/>
        </p:nvSpPr>
        <p:spPr>
          <a:xfrm>
            <a:off x="-28444" y="4639685"/>
            <a:ext cx="416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https://www.benq.com/en-ap/business/support/faqs/application/publicdisplay-b2bfaq-k-00034.html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Cloud Cartography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Instance Placement parameters</a:t>
            </a:r>
            <a:endParaRPr sz="2500"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B: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20 instances  for each, 100 in total.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Created 39 hours after terminating account A.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" y="2879925"/>
            <a:ext cx="4321001" cy="19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275" y="635375"/>
            <a:ext cx="1040050" cy="43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 Fuller Map of EC2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5" y="1284550"/>
            <a:ext cx="7352875" cy="38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175" y="1284550"/>
            <a:ext cx="5389824" cy="38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25" y="1351775"/>
            <a:ext cx="27567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2736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9905"/>
              <a:buFont typeface="Merriweather"/>
              <a:buChar char="★"/>
            </a:pPr>
            <a:r>
              <a:rPr lang="en" sz="1588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No IP addresses were ever observed being assigned to more than one instance type.</a:t>
            </a:r>
            <a:endParaRPr sz="158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257725" y="2204050"/>
            <a:ext cx="23217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95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3"/>
              <a:buFont typeface="Merriweather"/>
              <a:buChar char="★"/>
            </a:pPr>
            <a:r>
              <a:rPr lang="en" sz="120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All IPs from /16 are from same availability zone.</a:t>
            </a:r>
            <a:endParaRPr sz="1200"/>
          </a:p>
        </p:txBody>
      </p:sp>
      <p:sp>
        <p:nvSpPr>
          <p:cNvPr id="259" name="Google Shape;259;p39"/>
          <p:cNvSpPr txBox="1"/>
          <p:nvPr/>
        </p:nvSpPr>
        <p:spPr>
          <a:xfrm>
            <a:off x="257725" y="2906350"/>
            <a:ext cx="3000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Merriweather"/>
              <a:buChar char="★"/>
            </a:pPr>
            <a:r>
              <a:rPr lang="en" sz="1302">
                <a:latin typeface="Merriweather"/>
                <a:ea typeface="Merriweather"/>
                <a:cs typeface="Merriweather"/>
                <a:sym typeface="Merriweather"/>
              </a:rPr>
              <a:t>A /24 prefix inherits any included sampled  instance type.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257725" y="3675525"/>
            <a:ext cx="30000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3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3"/>
              <a:buFont typeface="Merriweather"/>
              <a:buChar char="★"/>
            </a:pPr>
            <a:r>
              <a:rPr lang="en" sz="1302">
                <a:latin typeface="Merriweather"/>
                <a:ea typeface="Merriweather"/>
                <a:cs typeface="Merriweather"/>
                <a:sym typeface="Merriweather"/>
              </a:rPr>
              <a:t>A /24 containing a Dom 0 IP address only contains Dom 0 IP addresses.</a:t>
            </a:r>
            <a:endParaRPr/>
          </a:p>
        </p:txBody>
      </p:sp>
      <p:sp>
        <p:nvSpPr>
          <p:cNvPr id="261" name="Google Shape;261;p39"/>
          <p:cNvSpPr txBox="1"/>
          <p:nvPr>
            <p:ph idx="2" type="body"/>
          </p:nvPr>
        </p:nvSpPr>
        <p:spPr>
          <a:xfrm>
            <a:off x="257725" y="4452550"/>
            <a:ext cx="3442500" cy="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90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"/>
              <a:buChar char="★"/>
            </a:pPr>
            <a:r>
              <a:rPr lang="en" sz="130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All /24’s between two consecutive Dom 0 /24 inherit the former’s associated type.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Cloud Cartography: Results/ Fuller Map of EC2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>
            <p:ph idx="2" type="body"/>
          </p:nvPr>
        </p:nvSpPr>
        <p:spPr>
          <a:xfrm>
            <a:off x="1829225" y="1483275"/>
            <a:ext cx="4692600" cy="27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869 /24 s in total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Unique zone and type assigned to 723 of them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Unique zone and two 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types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assigned to 23 of these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123 left unlabeled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30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Instances?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181200" y="1686625"/>
            <a:ext cx="4080900" cy="3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Network-based co-residence checks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Instance’s first hop is Dom0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Probe instance for Round Trip Time (RTT)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Use average RTT for 10 probes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Map internal IPs to Dom0 IP subnet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If IPs are close → co-resident instances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confirm co-residence?</a:t>
            </a:r>
            <a:endParaRPr sz="14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★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Cross-VM covert channels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erriweather"/>
              <a:buChar char="★"/>
            </a:pPr>
            <a:r>
              <a:rPr lang="en" sz="12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Hard disk-based</a:t>
            </a:r>
            <a:endParaRPr sz="12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74" name="Google Shape;274;p41"/>
          <p:cNvGrpSpPr/>
          <p:nvPr/>
        </p:nvGrpSpPr>
        <p:grpSpPr>
          <a:xfrm>
            <a:off x="5451033" y="533409"/>
            <a:ext cx="2375669" cy="2375669"/>
            <a:chOff x="3611776" y="414352"/>
            <a:chExt cx="2166000" cy="2166000"/>
          </a:xfrm>
        </p:grpSpPr>
        <p:sp>
          <p:nvSpPr>
            <p:cNvPr id="275" name="Google Shape;275;p41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1"/>
            <p:cNvSpPr txBox="1"/>
            <p:nvPr/>
          </p:nvSpPr>
          <p:spPr>
            <a:xfrm>
              <a:off x="3946720" y="588874"/>
              <a:ext cx="1496100" cy="9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1.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Matching Dom0 IP Address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77" name="Google Shape;277;p41"/>
          <p:cNvGrpSpPr/>
          <p:nvPr/>
        </p:nvGrpSpPr>
        <p:grpSpPr>
          <a:xfrm>
            <a:off x="6495697" y="2345468"/>
            <a:ext cx="2375669" cy="2375669"/>
            <a:chOff x="4562258" y="2032864"/>
            <a:chExt cx="2166000" cy="2166000"/>
          </a:xfrm>
        </p:grpSpPr>
        <p:sp>
          <p:nvSpPr>
            <p:cNvPr id="278" name="Google Shape;278;p41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1"/>
            <p:cNvSpPr txBox="1"/>
            <p:nvPr/>
          </p:nvSpPr>
          <p:spPr>
            <a:xfrm>
              <a:off x="5079857" y="2880976"/>
              <a:ext cx="1496100" cy="92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3. Numerically Close Internal IP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80" name="Google Shape;280;p41"/>
          <p:cNvGrpSpPr/>
          <p:nvPr/>
        </p:nvGrpSpPr>
        <p:grpSpPr>
          <a:xfrm>
            <a:off x="4456327" y="2345468"/>
            <a:ext cx="2375669" cy="2375669"/>
            <a:chOff x="2702876" y="2032864"/>
            <a:chExt cx="2166000" cy="2166000"/>
          </a:xfrm>
        </p:grpSpPr>
        <p:sp>
          <p:nvSpPr>
            <p:cNvPr id="281" name="Google Shape;281;p41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1"/>
            <p:cNvSpPr txBox="1"/>
            <p:nvPr/>
          </p:nvSpPr>
          <p:spPr>
            <a:xfrm>
              <a:off x="2855272" y="2893675"/>
              <a:ext cx="1496100" cy="8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2.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Small Packet RTT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83" name="Google Shape;283;p41"/>
          <p:cNvSpPr/>
          <p:nvPr/>
        </p:nvSpPr>
        <p:spPr>
          <a:xfrm>
            <a:off x="5743963" y="1936810"/>
            <a:ext cx="1789800" cy="1776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CO-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RESIDENT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VMs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311700" y="33520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Check</a:t>
            </a:r>
            <a:endParaRPr/>
          </a:p>
        </p:txBody>
      </p:sp>
      <p:grpSp>
        <p:nvGrpSpPr>
          <p:cNvPr id="289" name="Google Shape;289;p42"/>
          <p:cNvGrpSpPr/>
          <p:nvPr/>
        </p:nvGrpSpPr>
        <p:grpSpPr>
          <a:xfrm>
            <a:off x="3756282" y="500224"/>
            <a:ext cx="4303666" cy="4303666"/>
            <a:chOff x="2820225" y="891450"/>
            <a:chExt cx="3175200" cy="3175200"/>
          </a:xfrm>
        </p:grpSpPr>
        <p:sp>
          <p:nvSpPr>
            <p:cNvPr id="290" name="Google Shape;290;p42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2"/>
          <p:cNvGrpSpPr/>
          <p:nvPr/>
        </p:nvGrpSpPr>
        <p:grpSpPr>
          <a:xfrm>
            <a:off x="4901750" y="83616"/>
            <a:ext cx="2389214" cy="1508889"/>
            <a:chOff x="4209667" y="775532"/>
            <a:chExt cx="1332300" cy="914700"/>
          </a:xfrm>
        </p:grpSpPr>
        <p:sp>
          <p:nvSpPr>
            <p:cNvPr id="293" name="Google Shape;293;p42"/>
            <p:cNvSpPr/>
            <p:nvPr/>
          </p:nvSpPr>
          <p:spPr>
            <a:xfrm>
              <a:off x="4209667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Control → Test RTT 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→ Attacker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Victim → Target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4209667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 3 EC2 accounts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5" name="Google Shape;295;p42"/>
          <p:cNvGrpSpPr/>
          <p:nvPr/>
        </p:nvGrpSpPr>
        <p:grpSpPr>
          <a:xfrm>
            <a:off x="2378936" y="1474609"/>
            <a:ext cx="2389214" cy="1640332"/>
            <a:chOff x="2389575" y="2071477"/>
            <a:chExt cx="1332300" cy="914700"/>
          </a:xfrm>
        </p:grpSpPr>
        <p:sp>
          <p:nvSpPr>
            <p:cNvPr id="296" name="Google Shape;296;p42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Send a 5-bit message from Victim to Probe over the hard-drive covert channel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 covert channel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98" name="Google Shape;298;p42"/>
          <p:cNvGrpSpPr/>
          <p:nvPr/>
        </p:nvGrpSpPr>
        <p:grpSpPr>
          <a:xfrm>
            <a:off x="5405846" y="3465430"/>
            <a:ext cx="2499395" cy="1639883"/>
            <a:chOff x="4731075" y="3367427"/>
            <a:chExt cx="1332300" cy="914450"/>
          </a:xfrm>
        </p:grpSpPr>
        <p:sp>
          <p:nvSpPr>
            <p:cNvPr id="299" name="Google Shape;299;p42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For each ordered pair of Probe and Victim instances, check if Dom0 IPs are the same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Dom0 IP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01" name="Google Shape;301;p42"/>
          <p:cNvGrpSpPr/>
          <p:nvPr/>
        </p:nvGrpSpPr>
        <p:grpSpPr>
          <a:xfrm>
            <a:off x="2652182" y="3312763"/>
            <a:ext cx="2389214" cy="1640332"/>
            <a:chOff x="2734175" y="3367177"/>
            <a:chExt cx="1332300" cy="914700"/>
          </a:xfrm>
        </p:grpSpPr>
        <p:sp>
          <p:nvSpPr>
            <p:cNvPr id="302" name="Google Shape;302;p42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RTT for probes between Probe and Victim, and both to the Control instances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for RTT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04" name="Google Shape;304;p42"/>
          <p:cNvGrpSpPr/>
          <p:nvPr/>
        </p:nvGrpSpPr>
        <p:grpSpPr>
          <a:xfrm>
            <a:off x="6635043" y="1708694"/>
            <a:ext cx="2389480" cy="1640514"/>
            <a:chOff x="5206575" y="2071477"/>
            <a:chExt cx="1332300" cy="914700"/>
          </a:xfrm>
        </p:grpSpPr>
        <p:sp>
          <p:nvSpPr>
            <p:cNvPr id="305" name="Google Shape;305;p42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Control → 2 in all zones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Probe → 20 in Zone 3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Victim → 20 in Zone 3</a:t>
              </a:r>
              <a:endParaRPr sz="1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Launch instances</a:t>
              </a:r>
              <a:endParaRPr sz="1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34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Co-residence Check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(contd.)</a:t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151" y="425517"/>
            <a:ext cx="4408600" cy="182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43"/>
          <p:cNvGrpSpPr/>
          <p:nvPr/>
        </p:nvGrpSpPr>
        <p:grpSpPr>
          <a:xfrm rot="2700000">
            <a:off x="1939125" y="1840424"/>
            <a:ext cx="2546976" cy="2546976"/>
            <a:chOff x="2273746" y="1258050"/>
            <a:chExt cx="2547000" cy="2547000"/>
          </a:xfrm>
        </p:grpSpPr>
        <p:sp>
          <p:nvSpPr>
            <p:cNvPr id="314" name="Google Shape;314;p43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43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Perform TCP SYN traceroute on an open port on the target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17" name="Google Shape;317;p43"/>
          <p:cNvGrpSpPr/>
          <p:nvPr/>
        </p:nvGrpSpPr>
        <p:grpSpPr>
          <a:xfrm>
            <a:off x="3029011" y="3469887"/>
            <a:ext cx="3040200" cy="561600"/>
            <a:chOff x="3947202" y="2250687"/>
            <a:chExt cx="3040200" cy="561600"/>
          </a:xfrm>
        </p:grpSpPr>
        <p:sp>
          <p:nvSpPr>
            <p:cNvPr id="318" name="Google Shape;318;p43"/>
            <p:cNvSpPr/>
            <p:nvPr/>
          </p:nvSpPr>
          <p:spPr>
            <a:xfrm rot="5400000">
              <a:off x="5186502" y="1011387"/>
              <a:ext cx="561600" cy="3040200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4056637" y="2338481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B61249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43"/>
            <p:cNvSpPr txBox="1"/>
            <p:nvPr/>
          </p:nvSpPr>
          <p:spPr>
            <a:xfrm>
              <a:off x="4437582" y="2338871"/>
              <a:ext cx="2334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Check for a single hop through Dom0 IP address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21" name="Google Shape;321;p43"/>
          <p:cNvGrpSpPr/>
          <p:nvPr/>
        </p:nvGrpSpPr>
        <p:grpSpPr>
          <a:xfrm>
            <a:off x="4084627" y="4155687"/>
            <a:ext cx="3040200" cy="561600"/>
            <a:chOff x="5857424" y="2936487"/>
            <a:chExt cx="3040200" cy="561600"/>
          </a:xfrm>
        </p:grpSpPr>
        <p:sp>
          <p:nvSpPr>
            <p:cNvPr id="322" name="Google Shape;322;p43"/>
            <p:cNvSpPr/>
            <p:nvPr/>
          </p:nvSpPr>
          <p:spPr>
            <a:xfrm rot="5400000">
              <a:off x="7096724" y="1697187"/>
              <a:ext cx="561600" cy="3040200"/>
            </a:xfrm>
            <a:prstGeom prst="roundRect">
              <a:avLst>
                <a:gd fmla="val 50000" name="adj"/>
              </a:avLst>
            </a:prstGeom>
            <a:solidFill>
              <a:srgbClr val="C41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5966859" y="3024281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C4134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C4134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43"/>
            <p:cNvSpPr txBox="1"/>
            <p:nvPr/>
          </p:nvSpPr>
          <p:spPr>
            <a:xfrm>
              <a:off x="6345385" y="3022252"/>
              <a:ext cx="23391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The Probe instance  is co-resident with the Target!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325" name="Google Shape;325;p43"/>
          <p:cNvGrpSpPr/>
          <p:nvPr/>
        </p:nvGrpSpPr>
        <p:grpSpPr>
          <a:xfrm rot="2700000">
            <a:off x="321742" y="1097284"/>
            <a:ext cx="2546976" cy="2546976"/>
            <a:chOff x="363524" y="1258050"/>
            <a:chExt cx="2547000" cy="2547000"/>
          </a:xfrm>
        </p:grpSpPr>
        <p:sp>
          <p:nvSpPr>
            <p:cNvPr id="326" name="Google Shape;326;p43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3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43"/>
            <p:cNvSpPr txBox="1"/>
            <p:nvPr/>
          </p:nvSpPr>
          <p:spPr>
            <a:xfrm rot="-2700000">
              <a:off x="550306" y="2197305"/>
              <a:ext cx="2456489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Compare internal IP of instances for numerical closeness</a:t>
              </a:r>
              <a:endParaRPr b="1" sz="8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329" name="Google Shape;329;p43"/>
          <p:cNvSpPr txBox="1"/>
          <p:nvPr/>
        </p:nvSpPr>
        <p:spPr>
          <a:xfrm>
            <a:off x="4579200" y="2156100"/>
            <a:ext cx="434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Figure 2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: Median round trip times in seconds for probes sent during the 62 co-residence checks. (A probe to Zone 2 Control A timed out.) 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311725" y="500925"/>
            <a:ext cx="37065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work about?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622275" y="254375"/>
            <a:ext cx="4166400" cy="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739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"/>
              <a:buChar char="★"/>
            </a:pPr>
            <a:r>
              <a:rPr lang="en" sz="561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This paper is a case study of Amazon EC2. </a:t>
            </a:r>
            <a:endParaRPr sz="5615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ct val="65015"/>
              <a:buNone/>
            </a:pPr>
            <a:r>
              <a:t/>
            </a:r>
            <a:endParaRPr sz="1565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2"/>
          </a:p>
        </p:txBody>
      </p:sp>
      <p:sp>
        <p:nvSpPr>
          <p:cNvPr id="120" name="Google Shape;120;p26"/>
          <p:cNvSpPr txBox="1"/>
          <p:nvPr/>
        </p:nvSpPr>
        <p:spPr>
          <a:xfrm>
            <a:off x="175030" y="1571842"/>
            <a:ext cx="3462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dentifying the location of a target VM in the cloud.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0" l="26257" r="22033" t="0"/>
          <a:stretch/>
        </p:blipFill>
        <p:spPr>
          <a:xfrm>
            <a:off x="4359075" y="2491425"/>
            <a:ext cx="1288674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75" y="2216550"/>
            <a:ext cx="2854650" cy="26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/>
        </p:nvSpPr>
        <p:spPr>
          <a:xfrm>
            <a:off x="4191075" y="4392700"/>
            <a:ext cx="196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6158775" y="4697500"/>
            <a:ext cx="298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erriweather"/>
                <a:ea typeface="Merriweather"/>
                <a:cs typeface="Merriweather"/>
                <a:sym typeface="Merriweather"/>
              </a:rPr>
              <a:t>Image source: http://cis2.oc.ctc.edu/oc_apps/Westlund/xbook/xbook.php?unit=11&amp;proc=page&amp;numb=3</a:t>
            </a:r>
            <a:endParaRPr sz="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4622275" y="948025"/>
            <a:ext cx="30000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5"/>
              <a:buFont typeface="Merriweather"/>
              <a:buChar char="★"/>
            </a:pPr>
            <a:r>
              <a:rPr lang="en" sz="1565">
                <a:latin typeface="Merriweather"/>
                <a:ea typeface="Merriweather"/>
                <a:cs typeface="Merriweather"/>
                <a:sym typeface="Merriweather"/>
              </a:rPr>
              <a:t>Amazon EC2 is a third party cloud computing service where you can instantiate Virtual Machines.</a:t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160225" y="2571742"/>
            <a:ext cx="346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Instantiating co-resident VM with the target VM to enable side-channel attacks.</a:t>
            </a: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Exploiting Placement in EC2: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Brute-Forcing Placement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enumerates a set of potential targets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25" y="0"/>
            <a:ext cx="1994701" cy="1496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/>
          <p:nvPr/>
        </p:nvSpPr>
        <p:spPr>
          <a:xfrm>
            <a:off x="4991424" y="1458975"/>
            <a:ext cx="512400" cy="46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025" y="1927275"/>
            <a:ext cx="2227099" cy="1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/>
          <p:nvPr/>
        </p:nvSpPr>
        <p:spPr>
          <a:xfrm>
            <a:off x="6572175" y="1977775"/>
            <a:ext cx="1994700" cy="13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infers which of these targets belong to which availability zone and instance type by using the map</a:t>
            </a: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5050175" y="3327100"/>
            <a:ext cx="512400" cy="56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625" y="3892900"/>
            <a:ext cx="15015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/>
          <p:nvPr/>
        </p:nvSpPr>
        <p:spPr>
          <a:xfrm>
            <a:off x="6572175" y="87300"/>
            <a:ext cx="1994700" cy="13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enumerates a set of potential targets</a:t>
            </a:r>
            <a:endParaRPr/>
          </a:p>
        </p:txBody>
      </p:sp>
      <p:sp>
        <p:nvSpPr>
          <p:cNvPr id="343" name="Google Shape;343;p44"/>
          <p:cNvSpPr/>
          <p:nvPr/>
        </p:nvSpPr>
        <p:spPr>
          <a:xfrm>
            <a:off x="6572175" y="3562200"/>
            <a:ext cx="1994700" cy="158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runs probe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instances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repeatedly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in the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target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zone and of target type. 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Each probe instances check co-residence and if not the 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is terminated quickly.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</a:t>
            </a:r>
            <a:endParaRPr sz="2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Results of Brute Forcing Strategy</a:t>
            </a:r>
            <a:endParaRPr sz="2500"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4459975" y="1311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1686 servers with zone 3 and m1.small instance type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4459975" y="0"/>
            <a:ext cx="2162700" cy="194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1686 servers with zone 3 and m1.small instance type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4403950" y="2416000"/>
            <a:ext cx="2162700" cy="19497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Analyzed 1785 probe </a:t>
            </a: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78 unique Dom 0  IPs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6952375" y="1329000"/>
            <a:ext cx="2162700" cy="1949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Achieved co-residency in 141 victim servers = 8.4% success rate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53" name="Google Shape;353;p45"/>
          <p:cNvCxnSpPr>
            <a:stCxn id="350" idx="5"/>
          </p:cNvCxnSpPr>
          <p:nvPr/>
        </p:nvCxnSpPr>
        <p:spPr>
          <a:xfrm>
            <a:off x="6305955" y="1664173"/>
            <a:ext cx="69780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5"/>
          <p:cNvCxnSpPr>
            <a:stCxn id="351" idx="6"/>
            <a:endCxn id="352" idx="3"/>
          </p:cNvCxnSpPr>
          <p:nvPr/>
        </p:nvCxnSpPr>
        <p:spPr>
          <a:xfrm flipH="1" rot="10800000">
            <a:off x="6566650" y="2993050"/>
            <a:ext cx="70230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5" name="Google Shape;35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3137650"/>
            <a:ext cx="4291849" cy="2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 startAt="2"/>
            </a:pPr>
            <a:r>
              <a:rPr lang="en" sz="2500"/>
              <a:t>Abusing Placement Locality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4644675" y="500925"/>
            <a:ext cx="41664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Parallel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placement locality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4740075" y="1221450"/>
            <a:ext cx="26670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flooding: running multiple instances in parallel.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4668575" y="2231250"/>
            <a:ext cx="1747500" cy="1335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 of time, account or zone?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6828200" y="2231250"/>
            <a:ext cx="1747500" cy="1335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0D5D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Effect of increased time lag?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288000"/>
            <a:ext cx="85206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Exploiting Placement in EC2: Abusing Placement Locality (contd.)</a:t>
            </a:r>
            <a:endParaRPr sz="2500"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" y="1994200"/>
            <a:ext cx="8839199" cy="27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7160575" y="1086400"/>
            <a:ext cx="1299900" cy="907800"/>
          </a:xfrm>
          <a:prstGeom prst="wedgeRectCallout">
            <a:avLst>
              <a:gd fmla="val -10345" name="adj1"/>
              <a:gd fmla="val 84611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40% success rate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311700" y="1378600"/>
            <a:ext cx="256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Char char="★"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M1.small instance type used for this experiment.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3014400" y="1333500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Availability zone does not meaningfully affect co-residency rates.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274650"/>
            <a:ext cx="85206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Exploiting Placement in EC2: Results of Abusing Placement Locality</a:t>
            </a:r>
            <a:endParaRPr sz="2500"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8225"/>
            <a:ext cx="8839199" cy="34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181206" y="500925"/>
            <a:ext cx="35685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Exploiting Placement in EC2: 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AutoNum type="arabicPeriod" startAt="3"/>
            </a:pPr>
            <a:r>
              <a:rPr lang="en" sz="2500"/>
              <a:t>Patching Placement Vulnerabilities</a:t>
            </a:r>
            <a:endParaRPr sz="2500"/>
          </a:p>
        </p:txBody>
      </p:sp>
      <p:sp>
        <p:nvSpPr>
          <p:cNvPr id="385" name="Google Shape;385;p49"/>
          <p:cNvSpPr txBox="1"/>
          <p:nvPr/>
        </p:nvSpPr>
        <p:spPr>
          <a:xfrm>
            <a:off x="3933250" y="500925"/>
            <a:ext cx="4056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cartography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co-residence checking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★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Offload placement choice to 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25" y="2474288"/>
            <a:ext cx="27527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450" y="1244559"/>
            <a:ext cx="2660726" cy="16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/>
        </p:nvSpPr>
        <p:spPr>
          <a:xfrm>
            <a:off x="4343554" y="4612299"/>
            <a:ext cx="4392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erriweather"/>
                <a:ea typeface="Merriweather"/>
                <a:cs typeface="Merriweather"/>
                <a:sym typeface="Merriweather"/>
              </a:rPr>
              <a:t>Image source: https://www.researchgate.net/figure/Isolation-in-a-virtualized-environment_fig1_292139909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Cross-VM Information Leakage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4446550" y="500925"/>
            <a:ext cx="4364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 side-channels to learn information about co-resident instances.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Time-shared caches can leak information about computational load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Side-channel applications explored: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Robust co-residence detection (agnostic to network configuration)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Surreptitious detection of web traffic rates on a co-resident victim instance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Timing keystrokes by an unsuspecting user accessing a co-resident instance via SSH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■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Studied on an EC2-like virtualized environment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Coarse-grained side channel attacks!</a:t>
            </a:r>
            <a:endParaRPr sz="1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ability to extract cryptographic keys :(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less bits of information :|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More robust; simpler to implement in noisy environments :)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50" y="2134475"/>
            <a:ext cx="1925641" cy="182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491025" y="400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Orchestrate Cross-VM Side-Channel Attacks?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50" y="1281200"/>
            <a:ext cx="6739299" cy="3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/>
        </p:nvSpPr>
        <p:spPr>
          <a:xfrm>
            <a:off x="1445575" y="4896975"/>
            <a:ext cx="508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source: </a:t>
            </a:r>
            <a:r>
              <a:rPr lang="en" sz="800" u="sng">
                <a:solidFill>
                  <a:srgbClr val="0097A7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https://www.youtube.com/watch?v=RmJ4E4OwKXY</a:t>
            </a:r>
            <a:r>
              <a:rPr lang="en" sz="8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 (thumbnail)</a:t>
            </a:r>
            <a:endParaRPr sz="8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Load Measurement: Prime+Trigger+Probe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 txBox="1"/>
          <p:nvPr/>
        </p:nvSpPr>
        <p:spPr>
          <a:xfrm>
            <a:off x="67250" y="1329200"/>
            <a:ext cx="77322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Cache utilization → good indicator of CPU load → activity in co-resident instances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 statistical delay in cache miss times to establish covert channel.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Contiguous buffer B (b bytes) → b ≈ cache size; Cache line size (s bytes)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09" name="Google Shape;409;p52"/>
          <p:cNvGrpSpPr/>
          <p:nvPr/>
        </p:nvGrpSpPr>
        <p:grpSpPr>
          <a:xfrm>
            <a:off x="199666" y="2571742"/>
            <a:ext cx="2657856" cy="2454035"/>
            <a:chOff x="1293736" y="1258050"/>
            <a:chExt cx="2726286" cy="2547000"/>
          </a:xfrm>
        </p:grpSpPr>
        <p:sp>
          <p:nvSpPr>
            <p:cNvPr id="410" name="Google Shape;410;p5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8563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8563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2" name="Google Shape;412;p5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Prime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52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Read B at s-byte offsets in order to ensure it is cached.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14" name="Google Shape;414;p52"/>
          <p:cNvGrpSpPr/>
          <p:nvPr/>
        </p:nvGrpSpPr>
        <p:grpSpPr>
          <a:xfrm>
            <a:off x="2721942" y="2352931"/>
            <a:ext cx="3184667" cy="2740063"/>
            <a:chOff x="3203958" y="1258050"/>
            <a:chExt cx="2960278" cy="2547000"/>
          </a:xfrm>
        </p:grpSpPr>
        <p:sp>
          <p:nvSpPr>
            <p:cNvPr id="415" name="Google Shape;415;p5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B774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B77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7" name="Google Shape;417;p5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Trigger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8" name="Google Shape;418;p52"/>
            <p:cNvSpPr txBox="1"/>
            <p:nvPr/>
          </p:nvSpPr>
          <p:spPr>
            <a:xfrm rot="-2700000">
              <a:off x="3821459" y="2433691"/>
              <a:ext cx="2534554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Busy-loop until the CPU’s cycle counter jumps by a large value. 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19" name="Google Shape;419;p52"/>
          <p:cNvGrpSpPr/>
          <p:nvPr/>
        </p:nvGrpSpPr>
        <p:grpSpPr>
          <a:xfrm>
            <a:off x="5356210" y="2236706"/>
            <a:ext cx="3078828" cy="2740063"/>
            <a:chOff x="5123977" y="1258050"/>
            <a:chExt cx="2861896" cy="2547000"/>
          </a:xfrm>
        </p:grpSpPr>
        <p:sp>
          <p:nvSpPr>
            <p:cNvPr id="420" name="Google Shape;420;p5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945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E945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5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Probe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52"/>
            <p:cNvSpPr txBox="1"/>
            <p:nvPr/>
          </p:nvSpPr>
          <p:spPr>
            <a:xfrm rot="-2700000">
              <a:off x="5761875" y="2482890"/>
              <a:ext cx="2395395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latin typeface="Merriweather"/>
                  <a:ea typeface="Merriweather"/>
                  <a:cs typeface="Merriweather"/>
                  <a:sym typeface="Merriweather"/>
                </a:rPr>
                <a:t>Measure the time it takes to again read B at s-byte offsets.</a:t>
              </a:r>
              <a:endParaRPr b="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311700" y="29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P+T+P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0" y="1382425"/>
            <a:ext cx="43704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Use differential coding for noise resilience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Cache partitioning into associativity sets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“Odd sets” and “even sets”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Three parameters:</a:t>
            </a:r>
            <a:endParaRPr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larger than attacked cache level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slightly smaller than attacked cache level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Char char="○"/>
            </a:pPr>
            <a:r>
              <a:rPr i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→ n</a:t>
            </a:r>
            <a:r>
              <a:rPr baseline="30000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* (cache line size)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Even addresses → addresses == 0 mod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2d</a:t>
            </a:r>
            <a:endParaRPr i="1" sz="1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★"/>
            </a:pP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Odd addresses → addresses ==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mod </a:t>
            </a:r>
            <a:r>
              <a:rPr i="1" lang="en" sz="1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2d</a:t>
            </a:r>
            <a:endParaRPr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50" y="71891"/>
            <a:ext cx="2767000" cy="4491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/>
        </p:nvSpPr>
        <p:spPr>
          <a:xfrm>
            <a:off x="4414025" y="4563350"/>
            <a:ext cx="4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Image source: https://www.researchgate.net/figure/An-illustration-of-a-covert-channel-using-L2-cImage ache-to-encode-information-For-each-bit_fig2_221609235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83175" y="437381"/>
            <a:ext cx="3706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4572000" y="142350"/>
            <a:ext cx="37065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Threat Model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EC2 Service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Network Probing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Cloud Cartography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Determining Co-residence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Exploiting Placement in EC2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Cross-VM Information Leakage</a:t>
            </a:r>
            <a:endParaRPr sz="15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"/>
              <a:buAutoNum type="arabicPeriod"/>
            </a:pPr>
            <a:r>
              <a:rPr lang="en" sz="15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&amp; Discussion</a:t>
            </a:r>
            <a:endParaRPr sz="1500"/>
          </a:p>
        </p:txBody>
      </p:sp>
      <p:sp>
        <p:nvSpPr>
          <p:cNvPr id="133" name="Google Shape;133;p27"/>
          <p:cNvSpPr/>
          <p:nvPr/>
        </p:nvSpPr>
        <p:spPr>
          <a:xfrm>
            <a:off x="0" y="1119476"/>
            <a:ext cx="3112128" cy="2045088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one determine where in the cloud infrastructure an instance is located?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32025" y="2935975"/>
            <a:ext cx="3200472" cy="1743336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306963" y="3238713"/>
            <a:ext cx="2969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one easily determine if two instances are co-resident on the same physical machine?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2995109" y="2814325"/>
            <a:ext cx="2969676" cy="2261952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an adversary launch instances that will be co-resident with other user’s instances?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5723877" y="2220386"/>
            <a:ext cx="3401460" cy="2196180"/>
          </a:xfrm>
          <a:prstGeom prst="cloud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Can an adversary exploit cross-VM information leakage once co-resident? 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Load-based Co-residence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0" y="1193841"/>
            <a:ext cx="89310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Setup: m1.small instances, Fedora Core 4 with Apache 2.0, 1024 byte text-only HTML page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VM takes 100 load samples (b= 768 * 1024, s = 128); ≈ 12 seconds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Pause for 10 seconds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erriweather"/>
              <a:buAutoNum type="arabicPeriod"/>
            </a:pP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Repeat 1 while making HTTP GET requests to the Target VM via jmeter 2.3.4 (100 user threads)</a:t>
            </a:r>
            <a:endParaRPr sz="14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b="3549" l="0" r="0" t="0"/>
          <a:stretch/>
        </p:blipFill>
        <p:spPr>
          <a:xfrm>
            <a:off x="157539" y="2599628"/>
            <a:ext cx="8316849" cy="20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-75000" y="4562678"/>
            <a:ext cx="908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erriweather"/>
                <a:ea typeface="Merriweather"/>
                <a:cs typeface="Merriweather"/>
                <a:sym typeface="Merriweather"/>
              </a:rPr>
              <a:t>Figure 5</a:t>
            </a:r>
            <a:r>
              <a:rPr lang="en" sz="1100">
                <a:latin typeface="Merriweather"/>
                <a:ea typeface="Merriweather"/>
                <a:cs typeface="Merriweather"/>
                <a:sym typeface="Merriweather"/>
              </a:rPr>
              <a:t>: Results of executing 100 Prime+Trigger+Probe cache timing measurements for three pairs of m1.small instances, both when concurrently making HTTP get requests and when not. Instances in Trial 1 and Trial 2 were co-resident on distinct physical machines. Instances in Trial 3 were not co-resident.</a:t>
            </a:r>
            <a:endParaRPr sz="1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131425" y="529675"/>
            <a:ext cx="40671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Estimating Traffic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4536075" y="658400"/>
            <a:ext cx="43836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Setup: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Two m1.small instances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Four separate runs of 1000 cache load measurements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1000 measurements ≈ 90 seconds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Requested web page: 3 MB text file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jmeter with 20 users requesting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Vary HTTP requests in each run: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HTTP requests sent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50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100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◆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HTTP requests sent @ 200 per minute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➔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repeated thrice; results averaged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" y="1496203"/>
            <a:ext cx="4249800" cy="25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5"/>
          <p:cNvSpPr txBox="1"/>
          <p:nvPr/>
        </p:nvSpPr>
        <p:spPr>
          <a:xfrm>
            <a:off x="868866" y="4038975"/>
            <a:ext cx="336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Figure 6</a:t>
            </a: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: Mean cache load measurement timings (over 1 000 samples) taken while differing rates of web requests were made to a 3 megabyte text file hosted by a co-resident web server.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Keystroke Timing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311725" y="1344725"/>
            <a:ext cx="85206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 Environment: Local testbed with EC2-like configuration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Opteron CPUs, Xen hypervisor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Linux kernels similar to EC2-hosted m1.small instances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VMs pinned to specific cores → no migration between vCPUs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completely idle other than test code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Ability to discern relation between VMs involved in the attack (e.g time-shared cores or not)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Keystrokes detected using simple thresholding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E.g. reporting a keystroke when the probing measurement is between 3.1 µs and 9 µs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Variants can exploit either L1 or L2 cache contention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Attacker can observe a clear signal with 5% missed keystrokes &amp; 0.3 false triggers/s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Timing resolution </a:t>
            </a:r>
            <a:r>
              <a:rPr lang="en" sz="1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≈ 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13 ms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311725" y="500925"/>
            <a:ext cx="3127500" cy="32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Inhibiting Side-channel Attacks: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908800" y="228600"/>
            <a:ext cx="4798200" cy="3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Blinding techniques → minimize leakable information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E.g. cache wiping, random delay insertion, adjusting perception of time at each instance, etc.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 countermeasures to side-channel attacks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Difficult for practical implementation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■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overhead of implementation or requires using non-standard hardware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■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Application-specific, or insufficient for complete risk mitigation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○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Requires discovery, anticipation, and patchability of </a:t>
            </a:r>
            <a:r>
              <a:rPr i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all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possible side-channels :(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★"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AVOIDING co-residence, based on the </a:t>
            </a:r>
            <a:r>
              <a:rPr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state of the art.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0" name="Google Shape;460;p57"/>
          <p:cNvSpPr txBox="1"/>
          <p:nvPr>
            <p:ph idx="1" type="body"/>
          </p:nvPr>
        </p:nvSpPr>
        <p:spPr>
          <a:xfrm>
            <a:off x="3908800" y="4362925"/>
            <a:ext cx="4798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But… What is the </a:t>
            </a:r>
            <a:r>
              <a:rPr i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</a:t>
            </a: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state of the art (in 2022?!)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311700" y="154275"/>
            <a:ext cx="85206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r>
              <a:rPr lang="en"/>
              <a:t> EC2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(Present)</a:t>
            </a:r>
            <a:endParaRPr/>
          </a:p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2650" y="1122617"/>
            <a:ext cx="6224400" cy="35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8"/>
          <p:cNvSpPr/>
          <p:nvPr/>
        </p:nvSpPr>
        <p:spPr>
          <a:xfrm>
            <a:off x="234025" y="115247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Regions</a:t>
            </a:r>
            <a:endParaRPr/>
          </a:p>
        </p:txBody>
      </p:sp>
      <p:sp>
        <p:nvSpPr>
          <p:cNvPr id="469" name="Google Shape;469;p58"/>
          <p:cNvSpPr/>
          <p:nvPr/>
        </p:nvSpPr>
        <p:spPr>
          <a:xfrm>
            <a:off x="234025" y="1923650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Availability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234025" y="269482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Local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234025" y="3466000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Wavelength Zones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34025" y="4237175"/>
            <a:ext cx="2327400" cy="513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560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AWS Outposts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473" name="Google Shape;473;p58"/>
          <p:cNvCxnSpPr>
            <a:endCxn id="469" idx="0"/>
          </p:cNvCxnSpPr>
          <p:nvPr/>
        </p:nvCxnSpPr>
        <p:spPr>
          <a:xfrm>
            <a:off x="1397725" y="166625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4" name="Google Shape;474;p58"/>
          <p:cNvCxnSpPr>
            <a:endCxn id="470" idx="0"/>
          </p:cNvCxnSpPr>
          <p:nvPr/>
        </p:nvCxnSpPr>
        <p:spPr>
          <a:xfrm>
            <a:off x="1397725" y="2437425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5" name="Google Shape;475;p58"/>
          <p:cNvCxnSpPr>
            <a:endCxn id="471" idx="0"/>
          </p:cNvCxnSpPr>
          <p:nvPr/>
        </p:nvCxnSpPr>
        <p:spPr>
          <a:xfrm>
            <a:off x="1397725" y="320860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6" name="Google Shape;476;p58"/>
          <p:cNvCxnSpPr>
            <a:stCxn id="471" idx="2"/>
            <a:endCxn id="472" idx="0"/>
          </p:cNvCxnSpPr>
          <p:nvPr/>
        </p:nvCxnSpPr>
        <p:spPr>
          <a:xfrm>
            <a:off x="1397725" y="3979900"/>
            <a:ext cx="0" cy="25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58"/>
          <p:cNvSpPr txBox="1"/>
          <p:nvPr/>
        </p:nvSpPr>
        <p:spPr>
          <a:xfrm>
            <a:off x="4342725" y="4693328"/>
            <a:ext cx="477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erriweather"/>
                <a:ea typeface="Merriweather"/>
                <a:cs typeface="Merriweather"/>
                <a:sym typeface="Merriweather"/>
              </a:rPr>
              <a:t>Image source: https://www.servethehome.com/aws-nitro-the-big-cloud-dpu-deployment-detailed/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Nitro System: Key Features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5838" y="155765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4275" y="3415261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600" y="3415261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9913" y="2592850"/>
            <a:ext cx="15621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8063" y="2592850"/>
            <a:ext cx="26098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5763" y="2621425"/>
            <a:ext cx="2276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950" y="4289711"/>
            <a:ext cx="2628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11213" y="4280186"/>
            <a:ext cx="43910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9"/>
          <p:cNvSpPr txBox="1"/>
          <p:nvPr/>
        </p:nvSpPr>
        <p:spPr>
          <a:xfrm>
            <a:off x="311725" y="4732775"/>
            <a:ext cx="733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Source: https://aws.amazon.com/ec2/nitro/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EC2: Current </a:t>
            </a:r>
            <a:r>
              <a:rPr i="1" lang="en"/>
              <a:t>Instance Types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441737"/>
            <a:ext cx="7778809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241572"/>
            <a:ext cx="6488920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0"/>
          <p:cNvPicPr preferRelativeResize="0"/>
          <p:nvPr/>
        </p:nvPicPr>
        <p:blipFill rotWithShape="1">
          <a:blip r:embed="rId5">
            <a:alphaModFix/>
          </a:blip>
          <a:srcRect b="0" l="0" r="0" t="9559"/>
          <a:stretch/>
        </p:blipFill>
        <p:spPr>
          <a:xfrm>
            <a:off x="311725" y="2834069"/>
            <a:ext cx="8342849" cy="71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25" y="3914989"/>
            <a:ext cx="6729249" cy="37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25" y="4557924"/>
            <a:ext cx="6103632" cy="37863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0"/>
          <p:cNvSpPr txBox="1"/>
          <p:nvPr/>
        </p:nvSpPr>
        <p:spPr>
          <a:xfrm>
            <a:off x="7130575" y="4339388"/>
            <a:ext cx="152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Merriweather"/>
                <a:ea typeface="Merriweather"/>
                <a:cs typeface="Merriweather"/>
                <a:sym typeface="Merriweather"/>
              </a:rPr>
              <a:t>Source: https://aws.amazon.com/ec2/instance-types/</a:t>
            </a:r>
            <a:endParaRPr sz="900">
              <a:solidFill>
                <a:srgbClr val="59595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type="title"/>
          </p:nvPr>
        </p:nvSpPr>
        <p:spPr>
          <a:xfrm>
            <a:off x="87600" y="270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Conclusion &amp; Discussion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510" name="Google Shape;510;p61"/>
          <p:cNvSpPr txBox="1"/>
          <p:nvPr>
            <p:ph idx="4294967295" type="subTitle"/>
          </p:nvPr>
        </p:nvSpPr>
        <p:spPr>
          <a:xfrm>
            <a:off x="0" y="1498900"/>
            <a:ext cx="8907000" cy="3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Obfuscate internal structure of cloud infrastructure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Adopt an obscure/non-predictable instance placement policies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Inhibit simple network-based co-residence checks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Reduce the attack surface for side-channel vulnerabilities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Employ blinding techniques minimize information leakage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Expose any unmitigable risk to the user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 placement decisions directly to the users (dedicated resources)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850300" y="555450"/>
            <a:ext cx="27087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0"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 sz="28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6" name="Google Shape;516;p62"/>
          <p:cNvSpPr txBox="1"/>
          <p:nvPr>
            <p:ph type="title"/>
          </p:nvPr>
        </p:nvSpPr>
        <p:spPr>
          <a:xfrm>
            <a:off x="5991874" y="4090475"/>
            <a:ext cx="24552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282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534525" y="0"/>
            <a:ext cx="41664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Multiplexing: Two or more disjoint VMs sharing the same physical structure. </a:t>
            </a:r>
            <a:r>
              <a:rPr lang="en" sz="1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(e.g. CPUs cache)</a:t>
            </a:r>
            <a:endParaRPr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17500"/>
            <a:ext cx="3706500" cy="3006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4475400" y="4379675"/>
            <a:ext cx="389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erriweather"/>
                <a:ea typeface="Merriweather"/>
                <a:cs typeface="Merriweather"/>
                <a:sym typeface="Merriweather"/>
              </a:rPr>
              <a:t>Image source: https://www.semanticscholar.org/paper/Scalable-virtual-machine-multiplexing-Gupta/ec29764f93fab42fd4b7bb6d8fca9f1bced19c97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1920600" y="190500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233300" y="1417500"/>
            <a:ext cx="39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"/>
              <a:buChar char="★"/>
            </a:pP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Multiplexing VMs enables cross-VM side channel attacks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25" y="500925"/>
            <a:ext cx="3706500" cy="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is Multiplexing VMs Good AND Bad?</a:t>
            </a:r>
            <a:endParaRPr sz="2500"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773" y="364225"/>
            <a:ext cx="3038725" cy="38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/>
        </p:nvSpPr>
        <p:spPr>
          <a:xfrm>
            <a:off x="311725" y="1590825"/>
            <a:ext cx="24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➔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Maximizes efficiency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311725" y="2571750"/>
            <a:ext cx="232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➔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 case: Information leakage due to sharing of physical resources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1750050" y="4024200"/>
            <a:ext cx="254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Hypervisor provides isolation between VMs and intermediate access to physical hardware.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57" name="Google Shape;157;p29"/>
          <p:cNvCxnSpPr/>
          <p:nvPr/>
        </p:nvCxnSpPr>
        <p:spPr>
          <a:xfrm flipH="1">
            <a:off x="3864225" y="1705625"/>
            <a:ext cx="1536900" cy="2594100"/>
          </a:xfrm>
          <a:prstGeom prst="straightConnector1">
            <a:avLst/>
          </a:prstGeom>
          <a:noFill/>
          <a:ln cap="flat" cmpd="sng" w="38100">
            <a:solidFill>
              <a:srgbClr val="307BF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29"/>
          <p:cNvSpPr txBox="1"/>
          <p:nvPr/>
        </p:nvSpPr>
        <p:spPr>
          <a:xfrm>
            <a:off x="4973375" y="4299725"/>
            <a:ext cx="401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Image source: https://www.researchgate.net/figure/Cross-VM-side-channel-attack-using-a-shared-last-level-cache_fig2_327314423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25" y="376525"/>
            <a:ext cx="37065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Threat Model</a:t>
            </a:r>
            <a:endParaRPr sz="2500"/>
          </a:p>
        </p:txBody>
      </p:sp>
      <p:sp>
        <p:nvSpPr>
          <p:cNvPr id="164" name="Google Shape;164;p30"/>
          <p:cNvSpPr txBox="1"/>
          <p:nvPr/>
        </p:nvSpPr>
        <p:spPr>
          <a:xfrm>
            <a:off x="4752638" y="4211550"/>
            <a:ext cx="261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Third party cloud computing implicitly increases attack surface.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450" y="0"/>
            <a:ext cx="3106425" cy="21256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0"/>
          <p:cNvCxnSpPr/>
          <p:nvPr/>
        </p:nvCxnSpPr>
        <p:spPr>
          <a:xfrm flipH="1">
            <a:off x="5703050" y="2144875"/>
            <a:ext cx="661800" cy="6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30"/>
          <p:cNvSpPr/>
          <p:nvPr/>
        </p:nvSpPr>
        <p:spPr>
          <a:xfrm>
            <a:off x="3252750" y="0"/>
            <a:ext cx="1847700" cy="1510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Only external attackers are considered in this work!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59650" y="1763863"/>
            <a:ext cx="16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" name="Google Shape;169;p30"/>
          <p:cNvCxnSpPr/>
          <p:nvPr/>
        </p:nvCxnSpPr>
        <p:spPr>
          <a:xfrm>
            <a:off x="7023625" y="2125675"/>
            <a:ext cx="5895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0"/>
          <p:cNvSpPr/>
          <p:nvPr/>
        </p:nvSpPr>
        <p:spPr>
          <a:xfrm>
            <a:off x="4752650" y="2811175"/>
            <a:ext cx="1412400" cy="93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Attack to </a:t>
            </a: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some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known hosted service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7186700" y="2746375"/>
            <a:ext cx="1412400" cy="93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Attack to a </a:t>
            </a:r>
            <a:r>
              <a:rPr i="1" lang="en">
                <a:latin typeface="Merriweather"/>
                <a:ea typeface="Merriweather"/>
                <a:cs typeface="Merriweather"/>
                <a:sym typeface="Merriweather"/>
              </a:rPr>
              <a:t>particular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victim service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0" y="878550"/>
            <a:ext cx="320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Attacks involve two steps: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AutoNum type="arabicPeriod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Place malicious VM in the same physical hardware as the target VM.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AutoNum type="arabicPeriod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confidential information from target VM through  side channels.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76" y="2571750"/>
            <a:ext cx="3456625" cy="2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4690450" y="4121900"/>
            <a:ext cx="2691600" cy="9327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/>
        </p:nvSpPr>
        <p:spPr>
          <a:xfrm>
            <a:off x="311725" y="4857150"/>
            <a:ext cx="409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source:https://hal.inria.fr/hal-01591808/document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47150" y="299175"/>
            <a:ext cx="8785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relevant is this work and its results to the present?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1334775" y="1568275"/>
            <a:ext cx="61296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This work is from late 2008/2009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Nascent h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yperscale applications then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!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Everything is cloudified now!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29275" y="4371025"/>
            <a:ext cx="75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With that in mind, let’s revisit the origins of </a:t>
            </a:r>
            <a:r>
              <a:rPr b="1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cloud security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…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EC2 Service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644675" y="1435725"/>
            <a:ext cx="4166400" cy="23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Xen hypervisor (now known as Citrix hypervisor)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Guest VM: Linux, FreeBSD, OpenSolaris, Windows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Domain0 → privileged VM to manage guest VMs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375" y="178400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577" y="1866825"/>
            <a:ext cx="19050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311725" y="3288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use EC2?</a:t>
            </a:r>
            <a:endParaRPr sz="2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409270" y="3932319"/>
            <a:ext cx="3218100" cy="10731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 with EC2: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Account with contact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Email ID and CC information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3057225" y="3932328"/>
            <a:ext cx="3000300" cy="10731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Choose: Region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Availability Zone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Type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5518025" y="3932328"/>
            <a:ext cx="3000300" cy="10731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 VM image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↓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Deploy on EC2 → </a:t>
            </a:r>
            <a:r>
              <a:rPr i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</a:t>
            </a:r>
            <a:endParaRPr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4644675" y="277900"/>
            <a:ext cx="41664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“Third-party cloud computing platform” (IaaS)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 Infrastructure Availability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0" y="1266275"/>
            <a:ext cx="6129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Regions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United States, Europe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Availability Zones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 3 per region →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1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2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i="1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Zone 3</a:t>
            </a:r>
            <a:endParaRPr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Instance Types (for Linux instance images in the US Region)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100"/>
          </a:p>
        </p:txBody>
      </p:sp>
      <p:graphicFrame>
        <p:nvGraphicFramePr>
          <p:cNvPr id="202" name="Google Shape;202;p33"/>
          <p:cNvGraphicFramePr/>
          <p:nvPr/>
        </p:nvGraphicFramePr>
        <p:xfrm>
          <a:off x="247150" y="2491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{11D203C5-A347-4CAB-AF02-DDFE5B548755}</a:tableStyleId>
              </a:tblPr>
              <a:tblGrid>
                <a:gridCol w="1538800"/>
                <a:gridCol w="1851550"/>
                <a:gridCol w="3827675"/>
                <a:gridCol w="1210275"/>
              </a:tblGrid>
              <a:tr h="45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Instance Type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CPU Architecture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Instance Capability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Cost/Hour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m1.small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vCPU, 1.7 GB memory, 160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$0.10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c1.medium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32-bit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vCPUs, 1.7 GB memory, 350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 vCPUs, 7.5 GB memory, 850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$0.40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m1.xlarge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 vCPUs, 15 GB memory, 1680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c1.xlarge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64-bit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 vCPUs, 7 GB memory, 1680 GB storage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33"/>
          <p:cNvSpPr txBox="1"/>
          <p:nvPr/>
        </p:nvSpPr>
        <p:spPr>
          <a:xfrm>
            <a:off x="159443" y="4887216"/>
            <a:ext cx="4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.</a:t>
            </a:r>
            <a:r>
              <a:rPr lang="en" sz="9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https://aws.amazon.com/ec2/previous-generation/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